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269" r:id="rId4"/>
    <p:sldId id="268" r:id="rId5"/>
    <p:sldId id="271" r:id="rId6"/>
    <p:sldId id="279" r:id="rId7"/>
    <p:sldId id="270" r:id="rId8"/>
    <p:sldId id="277" r:id="rId9"/>
    <p:sldId id="280" r:id="rId10"/>
    <p:sldId id="281" r:id="rId11"/>
    <p:sldId id="276" r:id="rId12"/>
    <p:sldId id="273" r:id="rId13"/>
    <p:sldId id="274" r:id="rId14"/>
    <p:sldId id="275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82" r:id="rId26"/>
    <p:sldId id="265" r:id="rId27"/>
    <p:sldId id="27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13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567279-BC6C-884D-A5B9-2FD8BF44CC98}" type="doc">
      <dgm:prSet loTypeId="urn:microsoft.com/office/officeart/2005/8/layout/process4" loCatId="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F93437CE-83B3-B043-B45C-EEDD7EF6AAC0}">
      <dgm:prSet phldrT="[Text]"/>
      <dgm:spPr/>
      <dgm:t>
        <a:bodyPr/>
        <a:lstStyle/>
        <a:p>
          <a:r>
            <a:rPr lang="en-US" dirty="0" smtClean="0"/>
            <a:t>Imported the census data with API Pulls.</a:t>
          </a:r>
          <a:endParaRPr lang="en-US" dirty="0"/>
        </a:p>
      </dgm:t>
    </dgm:pt>
    <dgm:pt modelId="{A7934FFA-88AE-4B4C-8D8E-22947ED491A6}" type="parTrans" cxnId="{31AD316A-ACCC-6B45-9C33-4838041647B2}">
      <dgm:prSet/>
      <dgm:spPr/>
      <dgm:t>
        <a:bodyPr/>
        <a:lstStyle/>
        <a:p>
          <a:endParaRPr lang="en-US"/>
        </a:p>
      </dgm:t>
    </dgm:pt>
    <dgm:pt modelId="{E254B543-E18B-7849-BE3C-2677ACB6B584}" type="sibTrans" cxnId="{31AD316A-ACCC-6B45-9C33-4838041647B2}">
      <dgm:prSet/>
      <dgm:spPr/>
      <dgm:t>
        <a:bodyPr/>
        <a:lstStyle/>
        <a:p>
          <a:endParaRPr lang="en-US"/>
        </a:p>
      </dgm:t>
    </dgm:pt>
    <dgm:pt modelId="{6235A52F-5E6A-F448-B5A6-BA9D20250219}">
      <dgm:prSet phldrT="[Text]"/>
      <dgm:spPr/>
      <dgm:t>
        <a:bodyPr/>
        <a:lstStyle/>
        <a:p>
          <a:r>
            <a:rPr lang="en-US" dirty="0" smtClean="0"/>
            <a:t>Imported latitude, longitude &amp; NREL Installation Open Source Data (CSV)</a:t>
          </a:r>
          <a:endParaRPr lang="en-US" dirty="0"/>
        </a:p>
      </dgm:t>
    </dgm:pt>
    <dgm:pt modelId="{0D04BE89-FAFD-1047-98EE-42671CEC648A}" type="parTrans" cxnId="{031824E2-5999-2644-9D45-17E5F28BB635}">
      <dgm:prSet/>
      <dgm:spPr/>
      <dgm:t>
        <a:bodyPr/>
        <a:lstStyle/>
        <a:p>
          <a:endParaRPr lang="en-US"/>
        </a:p>
      </dgm:t>
    </dgm:pt>
    <dgm:pt modelId="{724509CA-53AB-DE46-934F-7D9E55510B8F}" type="sibTrans" cxnId="{031824E2-5999-2644-9D45-17E5F28BB635}">
      <dgm:prSet/>
      <dgm:spPr/>
      <dgm:t>
        <a:bodyPr/>
        <a:lstStyle/>
        <a:p>
          <a:endParaRPr lang="en-US"/>
        </a:p>
      </dgm:t>
    </dgm:pt>
    <dgm:pt modelId="{D81883BB-48EC-5346-A1F4-73F93666E4B0}">
      <dgm:prSet phldrT="[Text]"/>
      <dgm:spPr/>
      <dgm:t>
        <a:bodyPr/>
        <a:lstStyle/>
        <a:p>
          <a:r>
            <a:rPr lang="en-US" dirty="0" smtClean="0"/>
            <a:t>Merged </a:t>
          </a:r>
          <a:r>
            <a:rPr lang="en-US" dirty="0" err="1" smtClean="0"/>
            <a:t>dataframes</a:t>
          </a:r>
          <a:r>
            <a:rPr lang="en-US" dirty="0" smtClean="0"/>
            <a:t> on the key ”</a:t>
          </a:r>
          <a:r>
            <a:rPr lang="en-US" dirty="0" err="1" smtClean="0"/>
            <a:t>zipcode</a:t>
          </a:r>
          <a:r>
            <a:rPr lang="en-US" dirty="0" smtClean="0"/>
            <a:t>.”</a:t>
          </a:r>
          <a:endParaRPr lang="en-US" dirty="0"/>
        </a:p>
      </dgm:t>
    </dgm:pt>
    <dgm:pt modelId="{65FDBC19-3532-BF45-8290-D03868D8D088}" type="parTrans" cxnId="{180B37C5-6BD1-CE49-AB9E-E8177AEB8E6B}">
      <dgm:prSet/>
      <dgm:spPr/>
      <dgm:t>
        <a:bodyPr/>
        <a:lstStyle/>
        <a:p>
          <a:endParaRPr lang="en-US"/>
        </a:p>
      </dgm:t>
    </dgm:pt>
    <dgm:pt modelId="{097ED81C-F823-4F4A-B362-4F668D1C054E}" type="sibTrans" cxnId="{180B37C5-6BD1-CE49-AB9E-E8177AEB8E6B}">
      <dgm:prSet/>
      <dgm:spPr/>
      <dgm:t>
        <a:bodyPr/>
        <a:lstStyle/>
        <a:p>
          <a:endParaRPr lang="en-US"/>
        </a:p>
      </dgm:t>
    </dgm:pt>
    <dgm:pt modelId="{65B55AF2-A2F0-C645-8A9D-3506529CDD47}">
      <dgm:prSet phldrT="[Text]"/>
      <dgm:spPr/>
      <dgm:t>
        <a:bodyPr/>
        <a:lstStyle/>
        <a:p>
          <a:r>
            <a:rPr lang="en-US" dirty="0" smtClean="0"/>
            <a:t>Used </a:t>
          </a:r>
          <a:r>
            <a:rPr lang="en-US" dirty="0" err="1" smtClean="0"/>
            <a:t>Matplot</a:t>
          </a:r>
          <a:r>
            <a:rPr lang="en-US" dirty="0" smtClean="0"/>
            <a:t>, </a:t>
          </a:r>
          <a:r>
            <a:rPr lang="en-US" dirty="0" err="1" smtClean="0"/>
            <a:t>Seaborn</a:t>
          </a:r>
          <a:r>
            <a:rPr lang="en-US" dirty="0" smtClean="0"/>
            <a:t>, and </a:t>
          </a:r>
          <a:r>
            <a:rPr lang="en-US" dirty="0" err="1" smtClean="0"/>
            <a:t>Gmap</a:t>
          </a:r>
          <a:r>
            <a:rPr lang="en-US" dirty="0" smtClean="0"/>
            <a:t> packages to create data visualizations.</a:t>
          </a:r>
          <a:endParaRPr lang="en-US" dirty="0"/>
        </a:p>
      </dgm:t>
    </dgm:pt>
    <dgm:pt modelId="{7788C1F3-2156-3C48-B5A0-3086E307A691}" type="parTrans" cxnId="{4DBA7079-C739-4440-BB17-D86050898A47}">
      <dgm:prSet/>
      <dgm:spPr/>
      <dgm:t>
        <a:bodyPr/>
        <a:lstStyle/>
        <a:p>
          <a:endParaRPr lang="en-US"/>
        </a:p>
      </dgm:t>
    </dgm:pt>
    <dgm:pt modelId="{12ADF464-9157-D949-9807-80F59BE61099}" type="sibTrans" cxnId="{4DBA7079-C739-4440-BB17-D86050898A47}">
      <dgm:prSet/>
      <dgm:spPr/>
      <dgm:t>
        <a:bodyPr/>
        <a:lstStyle/>
        <a:p>
          <a:endParaRPr lang="en-US"/>
        </a:p>
      </dgm:t>
    </dgm:pt>
    <dgm:pt modelId="{3690405B-D73D-1D4E-8F46-735EFCD42F33}" type="pres">
      <dgm:prSet presAssocID="{9A567279-BC6C-884D-A5B9-2FD8BF44CC98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C261A7-1D05-B148-B7BA-B22D815087F6}" type="pres">
      <dgm:prSet presAssocID="{65B55AF2-A2F0-C645-8A9D-3506529CDD47}" presName="boxAndChildren" presStyleCnt="0"/>
      <dgm:spPr/>
    </dgm:pt>
    <dgm:pt modelId="{73E1BDA5-46AB-D849-A2D0-37026786ED96}" type="pres">
      <dgm:prSet presAssocID="{65B55AF2-A2F0-C645-8A9D-3506529CDD47}" presName="parentTextBox" presStyleLbl="node1" presStyleIdx="0" presStyleCnt="4"/>
      <dgm:spPr/>
      <dgm:t>
        <a:bodyPr/>
        <a:lstStyle/>
        <a:p>
          <a:endParaRPr lang="en-US"/>
        </a:p>
      </dgm:t>
    </dgm:pt>
    <dgm:pt modelId="{F0837855-F97A-AB4A-BCBC-2C5F36454BE9}" type="pres">
      <dgm:prSet presAssocID="{097ED81C-F823-4F4A-B362-4F668D1C054E}" presName="sp" presStyleCnt="0"/>
      <dgm:spPr/>
    </dgm:pt>
    <dgm:pt modelId="{65F9E01D-FD04-1C43-8D36-2F09FE29D7DB}" type="pres">
      <dgm:prSet presAssocID="{D81883BB-48EC-5346-A1F4-73F93666E4B0}" presName="arrowAndChildren" presStyleCnt="0"/>
      <dgm:spPr/>
    </dgm:pt>
    <dgm:pt modelId="{96FE32F8-6F7B-F74B-89F0-83BAF7E7BAEB}" type="pres">
      <dgm:prSet presAssocID="{D81883BB-48EC-5346-A1F4-73F93666E4B0}" presName="parentTextArrow" presStyleLbl="node1" presStyleIdx="1" presStyleCnt="4"/>
      <dgm:spPr/>
      <dgm:t>
        <a:bodyPr/>
        <a:lstStyle/>
        <a:p>
          <a:endParaRPr lang="en-US"/>
        </a:p>
      </dgm:t>
    </dgm:pt>
    <dgm:pt modelId="{B180AD05-B87A-8F43-9549-4CB7B942FDF5}" type="pres">
      <dgm:prSet presAssocID="{724509CA-53AB-DE46-934F-7D9E55510B8F}" presName="sp" presStyleCnt="0"/>
      <dgm:spPr/>
    </dgm:pt>
    <dgm:pt modelId="{5C2F2BDF-BDD0-2647-B302-C9F17A5E1B3A}" type="pres">
      <dgm:prSet presAssocID="{6235A52F-5E6A-F448-B5A6-BA9D20250219}" presName="arrowAndChildren" presStyleCnt="0"/>
      <dgm:spPr/>
    </dgm:pt>
    <dgm:pt modelId="{E0FF7718-1977-6E40-8AA7-037BD5546D19}" type="pres">
      <dgm:prSet presAssocID="{6235A52F-5E6A-F448-B5A6-BA9D20250219}" presName="parentTextArrow" presStyleLbl="node1" presStyleIdx="2" presStyleCnt="4"/>
      <dgm:spPr/>
      <dgm:t>
        <a:bodyPr/>
        <a:lstStyle/>
        <a:p>
          <a:endParaRPr lang="en-US"/>
        </a:p>
      </dgm:t>
    </dgm:pt>
    <dgm:pt modelId="{FAEFE8E0-6CA1-084B-956B-05050CDAD96D}" type="pres">
      <dgm:prSet presAssocID="{E254B543-E18B-7849-BE3C-2677ACB6B584}" presName="sp" presStyleCnt="0"/>
      <dgm:spPr/>
    </dgm:pt>
    <dgm:pt modelId="{75F9D864-F137-EA4D-AF84-66D161BD7BB7}" type="pres">
      <dgm:prSet presAssocID="{F93437CE-83B3-B043-B45C-EEDD7EF6AAC0}" presName="arrowAndChildren" presStyleCnt="0"/>
      <dgm:spPr/>
    </dgm:pt>
    <dgm:pt modelId="{68C6DEE4-481F-114A-A9DE-CE75A4A3376F}" type="pres">
      <dgm:prSet presAssocID="{F93437CE-83B3-B043-B45C-EEDD7EF6AAC0}" presName="parentTextArrow" presStyleLbl="node1" presStyleIdx="3" presStyleCnt="4" custLinFactNeighborX="-250" custLinFactNeighborY="566"/>
      <dgm:spPr/>
      <dgm:t>
        <a:bodyPr/>
        <a:lstStyle/>
        <a:p>
          <a:endParaRPr lang="en-US"/>
        </a:p>
      </dgm:t>
    </dgm:pt>
  </dgm:ptLst>
  <dgm:cxnLst>
    <dgm:cxn modelId="{31AD316A-ACCC-6B45-9C33-4838041647B2}" srcId="{9A567279-BC6C-884D-A5B9-2FD8BF44CC98}" destId="{F93437CE-83B3-B043-B45C-EEDD7EF6AAC0}" srcOrd="0" destOrd="0" parTransId="{A7934FFA-88AE-4B4C-8D8E-22947ED491A6}" sibTransId="{E254B543-E18B-7849-BE3C-2677ACB6B584}"/>
    <dgm:cxn modelId="{031824E2-5999-2644-9D45-17E5F28BB635}" srcId="{9A567279-BC6C-884D-A5B9-2FD8BF44CC98}" destId="{6235A52F-5E6A-F448-B5A6-BA9D20250219}" srcOrd="1" destOrd="0" parTransId="{0D04BE89-FAFD-1047-98EE-42671CEC648A}" sibTransId="{724509CA-53AB-DE46-934F-7D9E55510B8F}"/>
    <dgm:cxn modelId="{85C8EF21-1AE8-5E4D-92DF-87C0A140D233}" type="presOf" srcId="{9A567279-BC6C-884D-A5B9-2FD8BF44CC98}" destId="{3690405B-D73D-1D4E-8F46-735EFCD42F33}" srcOrd="0" destOrd="0" presId="urn:microsoft.com/office/officeart/2005/8/layout/process4"/>
    <dgm:cxn modelId="{180B37C5-6BD1-CE49-AB9E-E8177AEB8E6B}" srcId="{9A567279-BC6C-884D-A5B9-2FD8BF44CC98}" destId="{D81883BB-48EC-5346-A1F4-73F93666E4B0}" srcOrd="2" destOrd="0" parTransId="{65FDBC19-3532-BF45-8290-D03868D8D088}" sibTransId="{097ED81C-F823-4F4A-B362-4F668D1C054E}"/>
    <dgm:cxn modelId="{4DBA7079-C739-4440-BB17-D86050898A47}" srcId="{9A567279-BC6C-884D-A5B9-2FD8BF44CC98}" destId="{65B55AF2-A2F0-C645-8A9D-3506529CDD47}" srcOrd="3" destOrd="0" parTransId="{7788C1F3-2156-3C48-B5A0-3086E307A691}" sibTransId="{12ADF464-9157-D949-9807-80F59BE61099}"/>
    <dgm:cxn modelId="{C824DA70-75B9-C74C-89BC-DA179E484508}" type="presOf" srcId="{6235A52F-5E6A-F448-B5A6-BA9D20250219}" destId="{E0FF7718-1977-6E40-8AA7-037BD5546D19}" srcOrd="0" destOrd="0" presId="urn:microsoft.com/office/officeart/2005/8/layout/process4"/>
    <dgm:cxn modelId="{55597979-175C-6942-803A-46C2955C2689}" type="presOf" srcId="{65B55AF2-A2F0-C645-8A9D-3506529CDD47}" destId="{73E1BDA5-46AB-D849-A2D0-37026786ED96}" srcOrd="0" destOrd="0" presId="urn:microsoft.com/office/officeart/2005/8/layout/process4"/>
    <dgm:cxn modelId="{28AED1F3-FCC6-B84E-B5A1-A1E28E5C736B}" type="presOf" srcId="{D81883BB-48EC-5346-A1F4-73F93666E4B0}" destId="{96FE32F8-6F7B-F74B-89F0-83BAF7E7BAEB}" srcOrd="0" destOrd="0" presId="urn:microsoft.com/office/officeart/2005/8/layout/process4"/>
    <dgm:cxn modelId="{41A2CD14-2E0E-0A4D-84DD-33687F3DED36}" type="presOf" srcId="{F93437CE-83B3-B043-B45C-EEDD7EF6AAC0}" destId="{68C6DEE4-481F-114A-A9DE-CE75A4A3376F}" srcOrd="0" destOrd="0" presId="urn:microsoft.com/office/officeart/2005/8/layout/process4"/>
    <dgm:cxn modelId="{46C0A797-D203-1546-92F9-8F4FA2862B82}" type="presParOf" srcId="{3690405B-D73D-1D4E-8F46-735EFCD42F33}" destId="{80C261A7-1D05-B148-B7BA-B22D815087F6}" srcOrd="0" destOrd="0" presId="urn:microsoft.com/office/officeart/2005/8/layout/process4"/>
    <dgm:cxn modelId="{35E24882-5231-904D-BA1B-7B3C30F09B5E}" type="presParOf" srcId="{80C261A7-1D05-B148-B7BA-B22D815087F6}" destId="{73E1BDA5-46AB-D849-A2D0-37026786ED96}" srcOrd="0" destOrd="0" presId="urn:microsoft.com/office/officeart/2005/8/layout/process4"/>
    <dgm:cxn modelId="{87E4B2D1-E83D-A543-B7BA-31A11F4D06F0}" type="presParOf" srcId="{3690405B-D73D-1D4E-8F46-735EFCD42F33}" destId="{F0837855-F97A-AB4A-BCBC-2C5F36454BE9}" srcOrd="1" destOrd="0" presId="urn:microsoft.com/office/officeart/2005/8/layout/process4"/>
    <dgm:cxn modelId="{AE07942E-40EF-D64E-BEC8-993946D44884}" type="presParOf" srcId="{3690405B-D73D-1D4E-8F46-735EFCD42F33}" destId="{65F9E01D-FD04-1C43-8D36-2F09FE29D7DB}" srcOrd="2" destOrd="0" presId="urn:microsoft.com/office/officeart/2005/8/layout/process4"/>
    <dgm:cxn modelId="{65CE4BD8-7FF3-B14E-8050-602920A940CF}" type="presParOf" srcId="{65F9E01D-FD04-1C43-8D36-2F09FE29D7DB}" destId="{96FE32F8-6F7B-F74B-89F0-83BAF7E7BAEB}" srcOrd="0" destOrd="0" presId="urn:microsoft.com/office/officeart/2005/8/layout/process4"/>
    <dgm:cxn modelId="{F959857C-0AE5-0E41-8775-6E0E7C014A1C}" type="presParOf" srcId="{3690405B-D73D-1D4E-8F46-735EFCD42F33}" destId="{B180AD05-B87A-8F43-9549-4CB7B942FDF5}" srcOrd="3" destOrd="0" presId="urn:microsoft.com/office/officeart/2005/8/layout/process4"/>
    <dgm:cxn modelId="{EB7A9A77-22D9-6945-B74E-F7A99EB8C907}" type="presParOf" srcId="{3690405B-D73D-1D4E-8F46-735EFCD42F33}" destId="{5C2F2BDF-BDD0-2647-B302-C9F17A5E1B3A}" srcOrd="4" destOrd="0" presId="urn:microsoft.com/office/officeart/2005/8/layout/process4"/>
    <dgm:cxn modelId="{00D07CD9-1D66-EE45-9891-366EA12E11DB}" type="presParOf" srcId="{5C2F2BDF-BDD0-2647-B302-C9F17A5E1B3A}" destId="{E0FF7718-1977-6E40-8AA7-037BD5546D19}" srcOrd="0" destOrd="0" presId="urn:microsoft.com/office/officeart/2005/8/layout/process4"/>
    <dgm:cxn modelId="{1820A732-C183-3149-92B1-972A7DBB0030}" type="presParOf" srcId="{3690405B-D73D-1D4E-8F46-735EFCD42F33}" destId="{FAEFE8E0-6CA1-084B-956B-05050CDAD96D}" srcOrd="5" destOrd="0" presId="urn:microsoft.com/office/officeart/2005/8/layout/process4"/>
    <dgm:cxn modelId="{6828FB05-7405-C24D-9A62-2E6E0D58BB42}" type="presParOf" srcId="{3690405B-D73D-1D4E-8F46-735EFCD42F33}" destId="{75F9D864-F137-EA4D-AF84-66D161BD7BB7}" srcOrd="6" destOrd="0" presId="urn:microsoft.com/office/officeart/2005/8/layout/process4"/>
    <dgm:cxn modelId="{FB37F70A-0C31-A743-BA18-FDB666BC2903}" type="presParOf" srcId="{75F9D864-F137-EA4D-AF84-66D161BD7BB7}" destId="{68C6DEE4-481F-114A-A9DE-CE75A4A3376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1BDA5-46AB-D849-A2D0-37026786ED96}">
      <dsp:nvSpPr>
        <dsp:cNvPr id="0" name=""/>
        <dsp:cNvSpPr/>
      </dsp:nvSpPr>
      <dsp:spPr>
        <a:xfrm>
          <a:off x="0" y="4478540"/>
          <a:ext cx="6789738" cy="979795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1">
                <a:alpha val="90000"/>
                <a:hueOff val="0"/>
                <a:satOff val="0"/>
                <a:lumOff val="0"/>
                <a:alphaOff val="0"/>
                <a:shade val="84000"/>
                <a:satMod val="130000"/>
                <a:lumMod val="9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Used </a:t>
          </a:r>
          <a:r>
            <a:rPr lang="en-US" sz="2400" kern="1200" dirty="0" err="1" smtClean="0"/>
            <a:t>Matplot</a:t>
          </a:r>
          <a:r>
            <a:rPr lang="en-US" sz="2400" kern="1200" dirty="0" smtClean="0"/>
            <a:t>, </a:t>
          </a:r>
          <a:r>
            <a:rPr lang="en-US" sz="2400" kern="1200" dirty="0" err="1" smtClean="0"/>
            <a:t>Seaborn</a:t>
          </a:r>
          <a:r>
            <a:rPr lang="en-US" sz="2400" kern="1200" dirty="0" smtClean="0"/>
            <a:t>, and </a:t>
          </a:r>
          <a:r>
            <a:rPr lang="en-US" sz="2400" kern="1200" dirty="0" err="1" smtClean="0"/>
            <a:t>Gmap</a:t>
          </a:r>
          <a:r>
            <a:rPr lang="en-US" sz="2400" kern="1200" dirty="0" smtClean="0"/>
            <a:t> packages to create data visualizations.</a:t>
          </a:r>
          <a:endParaRPr lang="en-US" sz="2400" kern="1200" dirty="0"/>
        </a:p>
      </dsp:txBody>
      <dsp:txXfrm>
        <a:off x="0" y="4478540"/>
        <a:ext cx="6789738" cy="979795"/>
      </dsp:txXfrm>
    </dsp:sp>
    <dsp:sp modelId="{96FE32F8-6F7B-F74B-89F0-83BAF7E7BAEB}">
      <dsp:nvSpPr>
        <dsp:cNvPr id="0" name=""/>
        <dsp:cNvSpPr/>
      </dsp:nvSpPr>
      <dsp:spPr>
        <a:xfrm rot="10800000">
          <a:off x="0" y="2986312"/>
          <a:ext cx="6789738" cy="1506925"/>
        </a:xfrm>
        <a:prstGeom prst="upArrowCallou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3333"/>
                <a:tint val="98000"/>
                <a:satMod val="110000"/>
                <a:lumMod val="104000"/>
              </a:schemeClr>
            </a:gs>
            <a:gs pos="69000">
              <a:schemeClr val="accent1">
                <a:alpha val="90000"/>
                <a:hueOff val="0"/>
                <a:satOff val="0"/>
                <a:lumOff val="0"/>
                <a:alphaOff val="-13333"/>
                <a:shade val="84000"/>
                <a:satMod val="130000"/>
                <a:lumMod val="9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3333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Merged </a:t>
          </a:r>
          <a:r>
            <a:rPr lang="en-US" sz="2400" kern="1200" dirty="0" err="1" smtClean="0"/>
            <a:t>dataframes</a:t>
          </a:r>
          <a:r>
            <a:rPr lang="en-US" sz="2400" kern="1200" dirty="0" smtClean="0"/>
            <a:t> on the key ”</a:t>
          </a:r>
          <a:r>
            <a:rPr lang="en-US" sz="2400" kern="1200" dirty="0" err="1" smtClean="0"/>
            <a:t>zipcode</a:t>
          </a:r>
          <a:r>
            <a:rPr lang="en-US" sz="2400" kern="1200" dirty="0" smtClean="0"/>
            <a:t>.”</a:t>
          </a:r>
          <a:endParaRPr lang="en-US" sz="2400" kern="1200" dirty="0"/>
        </a:p>
      </dsp:txBody>
      <dsp:txXfrm rot="10800000">
        <a:off x="0" y="2986312"/>
        <a:ext cx="6789738" cy="979155"/>
      </dsp:txXfrm>
    </dsp:sp>
    <dsp:sp modelId="{E0FF7718-1977-6E40-8AA7-037BD5546D19}">
      <dsp:nvSpPr>
        <dsp:cNvPr id="0" name=""/>
        <dsp:cNvSpPr/>
      </dsp:nvSpPr>
      <dsp:spPr>
        <a:xfrm rot="10800000">
          <a:off x="0" y="1494084"/>
          <a:ext cx="6789738" cy="1506925"/>
        </a:xfrm>
        <a:prstGeom prst="upArrowCallou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6667"/>
                <a:tint val="98000"/>
                <a:satMod val="110000"/>
                <a:lumMod val="104000"/>
              </a:schemeClr>
            </a:gs>
            <a:gs pos="69000">
              <a:schemeClr val="accent1">
                <a:alpha val="90000"/>
                <a:hueOff val="0"/>
                <a:satOff val="0"/>
                <a:lumOff val="0"/>
                <a:alphaOff val="-26667"/>
                <a:shade val="84000"/>
                <a:satMod val="130000"/>
                <a:lumMod val="9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6667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Imported latitude, longitude &amp; NREL Installation Open Source Data (CSV)</a:t>
          </a:r>
          <a:endParaRPr lang="en-US" sz="2400" kern="1200" dirty="0"/>
        </a:p>
      </dsp:txBody>
      <dsp:txXfrm rot="10800000">
        <a:off x="0" y="1494084"/>
        <a:ext cx="6789738" cy="979155"/>
      </dsp:txXfrm>
    </dsp:sp>
    <dsp:sp modelId="{68C6DEE4-481F-114A-A9DE-CE75A4A3376F}">
      <dsp:nvSpPr>
        <dsp:cNvPr id="0" name=""/>
        <dsp:cNvSpPr/>
      </dsp:nvSpPr>
      <dsp:spPr>
        <a:xfrm rot="10800000">
          <a:off x="0" y="10385"/>
          <a:ext cx="6789738" cy="1506925"/>
        </a:xfrm>
        <a:prstGeom prst="upArrowCallou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satMod val="110000"/>
                <a:lumMod val="104000"/>
              </a:schemeClr>
            </a:gs>
            <a:gs pos="69000">
              <a:schemeClr val="accent1">
                <a:alpha val="90000"/>
                <a:hueOff val="0"/>
                <a:satOff val="0"/>
                <a:lumOff val="0"/>
                <a:alphaOff val="-40000"/>
                <a:shade val="84000"/>
                <a:satMod val="130000"/>
                <a:lumMod val="92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76000"/>
                <a:satMod val="130000"/>
                <a:lumMod val="8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Imported the census data with API Pulls.</a:t>
          </a:r>
          <a:endParaRPr lang="en-US" sz="2400" kern="1200" dirty="0"/>
        </a:p>
      </dsp:txBody>
      <dsp:txXfrm rot="10800000">
        <a:off x="0" y="10385"/>
        <a:ext cx="6789738" cy="979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1D075C-2D06-CF48-BD3F-06EDCC198DE4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D8D67-8889-E74C-907F-19B585EFB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6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D8D67-8889-E74C-907F-19B585EFB4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0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Household income above $40,000 means more installations than those below $40,000, but more income than $120,000 does not appear to have significantly more installations</a:t>
            </a:r>
          </a:p>
          <a:p>
            <a:endParaRPr lang="en-US" sz="1200" dirty="0" smtClean="0"/>
          </a:p>
          <a:p>
            <a:r>
              <a:rPr lang="en-US" sz="1200" dirty="0" smtClean="0"/>
              <a:t>Transition to Evan to </a:t>
            </a:r>
            <a:r>
              <a:rPr lang="en-US" sz="1200" baseline="0" dirty="0" smtClean="0"/>
              <a:t> show </a:t>
            </a:r>
            <a:r>
              <a:rPr lang="en-US" sz="1200" baseline="0" dirty="0" err="1" smtClean="0"/>
              <a:t>Jupyter</a:t>
            </a:r>
            <a:r>
              <a:rPr lang="en-US" sz="1200" baseline="0" dirty="0" smtClean="0"/>
              <a:t> Notebook and go over takeaways.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D8D67-8889-E74C-907F-19B585EFB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4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From our preliminary </a:t>
            </a:r>
            <a:r>
              <a:rPr lang="en-US" dirty="0" err="1" smtClean="0"/>
              <a:t>analysis..we</a:t>
            </a:r>
            <a:r>
              <a:rPr lang="en-US" baseline="0" dirty="0" smtClean="0"/>
              <a:t> wanted to answer the following questions:</a:t>
            </a:r>
            <a:endParaRPr lang="en-US" dirty="0" smtClean="0"/>
          </a:p>
          <a:p>
            <a:r>
              <a:rPr lang="en-US" dirty="0" smtClean="0"/>
              <a:t>Michael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High Level Technical Overview on what we did to answer this question and where solar panels are being installed</a:t>
            </a:r>
          </a:p>
          <a:p>
            <a:r>
              <a:rPr lang="en-US" baseline="0" dirty="0" err="1" smtClean="0"/>
              <a:t>Deshan</a:t>
            </a:r>
            <a:r>
              <a:rPr lang="en-US" baseline="0" dirty="0" smtClean="0"/>
              <a:t>-Who is installing them and analysis on relationship between census data and installations.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order to answer these questions. We had to work with tools and multiple data sources-(transition to Mike).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D8D67-8889-E74C-907F-19B585EFB4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208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D8D67-8889-E74C-907F-19B585EFB4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17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D8D67-8889-E74C-907F-19B585EFB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672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D8D67-8889-E74C-907F-19B585EFB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4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D8D67-8889-E74C-907F-19B585EFB4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6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Transition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Deshan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Now we know </a:t>
            </a:r>
            <a:r>
              <a:rPr lang="en-US" baseline="0" dirty="0" err="1" smtClean="0"/>
              <a:t>where..who</a:t>
            </a:r>
            <a:r>
              <a:rPr lang="en-US" baseline="0" dirty="0" smtClean="0"/>
              <a:t> is installing solar panels?  Are there correlations or relationships between the census data and installations.  </a:t>
            </a:r>
            <a:r>
              <a:rPr lang="en-US" baseline="0" dirty="0" err="1" smtClean="0"/>
              <a:t>Deshan</a:t>
            </a:r>
            <a:r>
              <a:rPr lang="en-US" baseline="0" dirty="0" smtClean="0"/>
              <a:t> will answer these questions.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D8D67-8889-E74C-907F-19B585EFB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03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D8D67-8889-E74C-907F-19B585EFB4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386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mean installations are significantly more in zip codes with 40,000-70,000 population than those below 40,000 population. However, the installations in zip codes with greater than 70,000 population are not significantly more than those with 40,000-70,000 populations.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5D8D67-8889-E74C-907F-19B585EFB4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286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10/3/17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Solar Panel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</a:t>
            </a:r>
            <a:r>
              <a:rPr lang="en-US" dirty="0" err="1" smtClean="0"/>
              <a:t>Cavellero</a:t>
            </a:r>
            <a:r>
              <a:rPr lang="en-US" dirty="0" smtClean="0"/>
              <a:t>, </a:t>
            </a:r>
            <a:r>
              <a:rPr lang="en-US" dirty="0" err="1" smtClean="0"/>
              <a:t>Deshan</a:t>
            </a:r>
            <a:r>
              <a:rPr lang="en-US" dirty="0" smtClean="0"/>
              <a:t> Yu, Evan Schwartzman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58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35" y="808056"/>
            <a:ext cx="7958331" cy="1077229"/>
          </a:xfrm>
        </p:spPr>
        <p:txBody>
          <a:bodyPr/>
          <a:lstStyle/>
          <a:p>
            <a:pPr algn="ctr"/>
            <a:r>
              <a:rPr lang="en-US" dirty="0" smtClean="0"/>
              <a:t>Merging the Data Imports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894" y="2022055"/>
            <a:ext cx="7796212" cy="3517576"/>
          </a:xfrm>
        </p:spPr>
      </p:pic>
      <p:sp>
        <p:nvSpPr>
          <p:cNvPr id="5" name="Rectangle 4"/>
          <p:cNvSpPr/>
          <p:nvPr/>
        </p:nvSpPr>
        <p:spPr>
          <a:xfrm>
            <a:off x="2611808" y="2810080"/>
            <a:ext cx="6648102" cy="808883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11807" y="4700788"/>
            <a:ext cx="7021589" cy="39924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8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35" y="2078518"/>
            <a:ext cx="7958331" cy="1077229"/>
          </a:xfrm>
        </p:spPr>
        <p:txBody>
          <a:bodyPr/>
          <a:lstStyle/>
          <a:p>
            <a:pPr algn="ctr"/>
            <a:r>
              <a:rPr lang="en-US" sz="3600" b="1" dirty="0" smtClean="0"/>
              <a:t>So</a:t>
            </a:r>
            <a:r>
              <a:rPr lang="mr-IN" sz="3600" b="1" dirty="0" smtClean="0"/>
              <a:t>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116835" y="3789262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/>
              <a:t>What did we find?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8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99984" y="797742"/>
            <a:ext cx="10392032" cy="738621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/>
              <a:t>Installations by State</a:t>
            </a: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0" y="1731597"/>
            <a:ext cx="6540500" cy="4572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978428" y="2006808"/>
            <a:ext cx="1138516" cy="434944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737001" y="4893444"/>
            <a:ext cx="1219201" cy="146280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99984" y="153221"/>
            <a:ext cx="10392032" cy="738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Where are Solar Panels being Installed?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467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99984" y="679358"/>
            <a:ext cx="10392032" cy="738621"/>
          </a:xfrm>
        </p:spPr>
        <p:txBody>
          <a:bodyPr>
            <a:normAutofit/>
          </a:bodyPr>
          <a:lstStyle/>
          <a:p>
            <a:pPr algn="ctr"/>
            <a:r>
              <a:rPr lang="en-US" sz="3000" dirty="0" smtClean="0"/>
              <a:t>Heat Map - US</a:t>
            </a:r>
            <a:endParaRPr lang="en-US" sz="3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17" y="1685141"/>
            <a:ext cx="8640566" cy="428188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899984" y="153221"/>
            <a:ext cx="10392032" cy="738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Where are Solar Panels being Installed?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415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2008" t="12111" r="23948" b="7145"/>
          <a:stretch/>
        </p:blipFill>
        <p:spPr>
          <a:xfrm>
            <a:off x="4769476" y="1230660"/>
            <a:ext cx="2653049" cy="498983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068855" y="3407510"/>
            <a:ext cx="1353670" cy="1184902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99984" y="679358"/>
            <a:ext cx="10392032" cy="738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/>
              <a:t>Heat Map - NJ</a:t>
            </a:r>
            <a:endParaRPr lang="en-US" sz="3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99984" y="153221"/>
            <a:ext cx="10392032" cy="7386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Where are Solar Panels being Installed?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1147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C61F687-C7A5-4ABD-B274-C4CFB74A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3" y="1676400"/>
            <a:ext cx="9210675" cy="3505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52359" y="394855"/>
            <a:ext cx="90872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Installations by State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490663" y="5288973"/>
            <a:ext cx="9210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AutoNum type="arabicPeriod"/>
            </a:pPr>
            <a:r>
              <a:rPr lang="en-US" dirty="0" smtClean="0"/>
              <a:t>Massachusetts</a:t>
            </a:r>
          </a:p>
          <a:p>
            <a:pPr marL="342900" indent="-342900" algn="ctr">
              <a:buAutoNum type="arabicPeriod"/>
            </a:pPr>
            <a:r>
              <a:rPr lang="en-US" dirty="0" smtClean="0"/>
              <a:t>California</a:t>
            </a:r>
          </a:p>
          <a:p>
            <a:pPr marL="342900" indent="-342900" algn="ctr">
              <a:buAutoNum type="arabicPeriod"/>
            </a:pPr>
            <a:r>
              <a:rPr lang="en-US" dirty="0" smtClean="0"/>
              <a:t>Nevada</a:t>
            </a:r>
          </a:p>
          <a:p>
            <a:pPr marL="342900" indent="-342900" algn="ctr">
              <a:buAutoNum type="arabicPeriod"/>
            </a:pPr>
            <a:r>
              <a:rPr lang="en-US" dirty="0" smtClean="0"/>
              <a:t>Arizona</a:t>
            </a:r>
          </a:p>
          <a:p>
            <a:pPr marL="342900" indent="-342900" algn="ctr">
              <a:buAutoNum type="arabicPeriod"/>
            </a:pPr>
            <a:r>
              <a:rPr lang="en-US" dirty="0" smtClean="0"/>
              <a:t>Connecticut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33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941D20A-039D-4439-9B88-11C7E50A9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23" y="1135329"/>
            <a:ext cx="6861954" cy="45873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0255" y="207818"/>
            <a:ext cx="88114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Installations Over the Years (NJ)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0552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24BADED-2247-4642-8354-FF34A6B2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1414463"/>
            <a:ext cx="7181850" cy="4029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3773" y="249382"/>
            <a:ext cx="8624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Installations by County (NJ)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51373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2BA3461-66B8-464B-A459-9582788DA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735" y="1178359"/>
            <a:ext cx="6608530" cy="45012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3546" y="228600"/>
            <a:ext cx="81049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Installations Over the Years (Ocean County)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9368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AA2E51FB-CBC7-40C7-8F1C-969FBF5E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759" y="944665"/>
            <a:ext cx="7230483" cy="496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12124" y="831652"/>
            <a:ext cx="79677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/>
              <a:t>Did you know?!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1072979" y="1625314"/>
            <a:ext cx="100460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The U.S. Energy Information Administration projects world energy consumption will increase </a:t>
            </a:r>
            <a:r>
              <a:rPr lang="en-US" sz="3600" i="1" dirty="0" smtClean="0"/>
              <a:t>56% by 2040</a:t>
            </a:r>
            <a:endParaRPr lang="en-US" sz="36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7176" y="3619304"/>
            <a:ext cx="3557648" cy="304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056F837-6BE4-497A-8F27-6AB937279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93" y="849081"/>
            <a:ext cx="4953000" cy="2809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FFDF78E-65C6-422E-B76B-6F8617523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079" y="799527"/>
            <a:ext cx="4758470" cy="2859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54EB7DE-C451-449A-8B77-E40C062BA39D}"/>
              </a:ext>
            </a:extLst>
          </p:cNvPr>
          <p:cNvSpPr txBox="1"/>
          <p:nvPr/>
        </p:nvSpPr>
        <p:spPr>
          <a:xfrm>
            <a:off x="7349083" y="256507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05D8C6-E272-4DC3-A21F-342AE456628F}"/>
              </a:ext>
            </a:extLst>
          </p:cNvPr>
          <p:cNvSpPr txBox="1"/>
          <p:nvPr/>
        </p:nvSpPr>
        <p:spPr>
          <a:xfrm>
            <a:off x="8663377" y="122152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128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DE2BCF-FD41-4548-A40C-8513FE496E37}"/>
              </a:ext>
            </a:extLst>
          </p:cNvPr>
          <p:cNvSpPr txBox="1"/>
          <p:nvPr/>
        </p:nvSpPr>
        <p:spPr>
          <a:xfrm>
            <a:off x="10057011" y="74837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163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4B457726-10AE-43D0-A062-09C2E54AF8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096216"/>
              </p:ext>
            </p:extLst>
          </p:nvPr>
        </p:nvGraphicFramePr>
        <p:xfrm>
          <a:off x="3804266" y="4259836"/>
          <a:ext cx="45834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93">
                  <a:extLst>
                    <a:ext uri="{9D8B030D-6E8A-4147-A177-3AD203B41FA5}">
                      <a16:colId xmlns:a16="http://schemas.microsoft.com/office/drawing/2014/main" xmlns="" val="4022544813"/>
                    </a:ext>
                  </a:extLst>
                </a:gridCol>
                <a:gridCol w="1152492">
                  <a:extLst>
                    <a:ext uri="{9D8B030D-6E8A-4147-A177-3AD203B41FA5}">
                      <a16:colId xmlns:a16="http://schemas.microsoft.com/office/drawing/2014/main" xmlns="" val="942577984"/>
                    </a:ext>
                  </a:extLst>
                </a:gridCol>
                <a:gridCol w="1152492">
                  <a:extLst>
                    <a:ext uri="{9D8B030D-6E8A-4147-A177-3AD203B41FA5}">
                      <a16:colId xmlns:a16="http://schemas.microsoft.com/office/drawing/2014/main" xmlns="" val="4164229292"/>
                    </a:ext>
                  </a:extLst>
                </a:gridCol>
                <a:gridCol w="1152492">
                  <a:extLst>
                    <a:ext uri="{9D8B030D-6E8A-4147-A177-3AD203B41FA5}">
                      <a16:colId xmlns:a16="http://schemas.microsoft.com/office/drawing/2014/main" xmlns="" val="647326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ANOVA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 =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1427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T-Test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 =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93340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T-Test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 =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7972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T-Test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0.07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1755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9252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CB20497-E894-4933-A5D2-AB439E0B7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947738"/>
            <a:ext cx="7181850" cy="4962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3971A08-3C66-4985-A34B-E10ABC38BC40}"/>
              </a:ext>
            </a:extLst>
          </p:cNvPr>
          <p:cNvSpPr txBox="1"/>
          <p:nvPr/>
        </p:nvSpPr>
        <p:spPr>
          <a:xfrm>
            <a:off x="8610989" y="5107363"/>
            <a:ext cx="107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= -0.17</a:t>
            </a:r>
          </a:p>
        </p:txBody>
      </p:sp>
    </p:spTree>
    <p:extLst>
      <p:ext uri="{BB962C8B-B14F-4D97-AF65-F5344CB8AC3E}">
        <p14:creationId xmlns:p14="http://schemas.microsoft.com/office/powerpoint/2010/main" val="1174199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491D3E9-B1BB-4E17-B278-A623BE933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732" y="857516"/>
            <a:ext cx="4800600" cy="34004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BACCEBF-08D0-4AAE-8598-F4BB2A88A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0114" y="857515"/>
            <a:ext cx="4695825" cy="34004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ED4CA7-1F62-49DC-A27D-B70A900690AC}"/>
              </a:ext>
            </a:extLst>
          </p:cNvPr>
          <p:cNvSpPr txBox="1"/>
          <p:nvPr/>
        </p:nvSpPr>
        <p:spPr>
          <a:xfrm>
            <a:off x="7679736" y="883757"/>
            <a:ext cx="5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168058-FD3B-4C90-B029-6C1FAC7C406B}"/>
              </a:ext>
            </a:extLst>
          </p:cNvPr>
          <p:cNvSpPr txBox="1"/>
          <p:nvPr/>
        </p:nvSpPr>
        <p:spPr>
          <a:xfrm>
            <a:off x="9822219" y="2557727"/>
            <a:ext cx="5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19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5D2569E-B72B-40A4-AACA-8BCB807C7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451219"/>
              </p:ext>
            </p:extLst>
          </p:nvPr>
        </p:nvGraphicFramePr>
        <p:xfrm>
          <a:off x="3804266" y="4942965"/>
          <a:ext cx="458346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5993">
                  <a:extLst>
                    <a:ext uri="{9D8B030D-6E8A-4147-A177-3AD203B41FA5}">
                      <a16:colId xmlns:a16="http://schemas.microsoft.com/office/drawing/2014/main" xmlns="" val="4022544813"/>
                    </a:ext>
                  </a:extLst>
                </a:gridCol>
                <a:gridCol w="1152492">
                  <a:extLst>
                    <a:ext uri="{9D8B030D-6E8A-4147-A177-3AD203B41FA5}">
                      <a16:colId xmlns:a16="http://schemas.microsoft.com/office/drawing/2014/main" xmlns="" val="942577984"/>
                    </a:ext>
                  </a:extLst>
                </a:gridCol>
                <a:gridCol w="2304984">
                  <a:extLst>
                    <a:ext uri="{9D8B030D-6E8A-4147-A177-3AD203B41FA5}">
                      <a16:colId xmlns:a16="http://schemas.microsoft.com/office/drawing/2014/main" xmlns="" val="41642292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T-Test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P = 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175592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6CFC364-9463-4399-AAAC-DD4E64A8D332}"/>
              </a:ext>
            </a:extLst>
          </p:cNvPr>
          <p:cNvSpPr txBox="1"/>
          <p:nvPr/>
        </p:nvSpPr>
        <p:spPr>
          <a:xfrm>
            <a:off x="1353356" y="5795889"/>
            <a:ext cx="948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People under 45 years old have more installations than older people.</a:t>
            </a:r>
          </a:p>
        </p:txBody>
      </p:sp>
    </p:spTree>
    <p:extLst>
      <p:ext uri="{BB962C8B-B14F-4D97-AF65-F5344CB8AC3E}">
        <p14:creationId xmlns:p14="http://schemas.microsoft.com/office/powerpoint/2010/main" val="1542688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F19C0B-4578-407D-931D-D58A13B9F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947738"/>
            <a:ext cx="7181850" cy="4962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2048F8-8677-403C-912D-8A8127EF8CCE}"/>
              </a:ext>
            </a:extLst>
          </p:cNvPr>
          <p:cNvSpPr txBox="1"/>
          <p:nvPr/>
        </p:nvSpPr>
        <p:spPr>
          <a:xfrm>
            <a:off x="8480420" y="4556170"/>
            <a:ext cx="107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 = 0.07</a:t>
            </a:r>
          </a:p>
        </p:txBody>
      </p:sp>
    </p:spTree>
    <p:extLst>
      <p:ext uri="{BB962C8B-B14F-4D97-AF65-F5344CB8AC3E}">
        <p14:creationId xmlns:p14="http://schemas.microsoft.com/office/powerpoint/2010/main" val="139670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50F4A99-24F0-44F5-B90D-E3A451D3F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25" y="767998"/>
            <a:ext cx="4800600" cy="34004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1AF2DF4-CA9B-49C2-8367-37661B1D3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6852" y="675409"/>
            <a:ext cx="4695825" cy="349301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41F00F25-D6A4-4395-9BEA-12F4B3BF7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385577"/>
              </p:ext>
            </p:extLst>
          </p:nvPr>
        </p:nvGraphicFramePr>
        <p:xfrm>
          <a:off x="3445430" y="4539044"/>
          <a:ext cx="53011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299">
                  <a:extLst>
                    <a:ext uri="{9D8B030D-6E8A-4147-A177-3AD203B41FA5}">
                      <a16:colId xmlns:a16="http://schemas.microsoft.com/office/drawing/2014/main" xmlns="" val="4022544813"/>
                    </a:ext>
                  </a:extLst>
                </a:gridCol>
                <a:gridCol w="1332947">
                  <a:extLst>
                    <a:ext uri="{9D8B030D-6E8A-4147-A177-3AD203B41FA5}">
                      <a16:colId xmlns:a16="http://schemas.microsoft.com/office/drawing/2014/main" xmlns="" val="942577984"/>
                    </a:ext>
                  </a:extLst>
                </a:gridCol>
                <a:gridCol w="1332947">
                  <a:extLst>
                    <a:ext uri="{9D8B030D-6E8A-4147-A177-3AD203B41FA5}">
                      <a16:colId xmlns:a16="http://schemas.microsoft.com/office/drawing/2014/main" xmlns="" val="4164229292"/>
                    </a:ext>
                  </a:extLst>
                </a:gridCol>
                <a:gridCol w="1332947">
                  <a:extLst>
                    <a:ext uri="{9D8B030D-6E8A-4147-A177-3AD203B41FA5}">
                      <a16:colId xmlns:a16="http://schemas.microsoft.com/office/drawing/2014/main" xmlns="" val="647326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ANOVA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 =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1427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T-Test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 =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93340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T-Test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 = </a:t>
                      </a:r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0.0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27972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T-Test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 = </a:t>
                      </a:r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0.21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175592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5FCF9B-209D-4414-8994-54D2643DDAFB}"/>
              </a:ext>
            </a:extLst>
          </p:cNvPr>
          <p:cNvSpPr txBox="1"/>
          <p:nvPr/>
        </p:nvSpPr>
        <p:spPr>
          <a:xfrm>
            <a:off x="10050819" y="1084824"/>
            <a:ext cx="5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5EC0D1C-09F1-4615-8E7B-CB8D4A46CCFE}"/>
              </a:ext>
            </a:extLst>
          </p:cNvPr>
          <p:cNvSpPr txBox="1"/>
          <p:nvPr/>
        </p:nvSpPr>
        <p:spPr>
          <a:xfrm>
            <a:off x="7283309" y="2025772"/>
            <a:ext cx="5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09EA029-1A94-42D4-8276-801FA6A697C5}"/>
              </a:ext>
            </a:extLst>
          </p:cNvPr>
          <p:cNvSpPr txBox="1"/>
          <p:nvPr/>
        </p:nvSpPr>
        <p:spPr>
          <a:xfrm>
            <a:off x="8632361" y="767998"/>
            <a:ext cx="438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47</a:t>
            </a:r>
          </a:p>
        </p:txBody>
      </p:sp>
    </p:spTree>
    <p:extLst>
      <p:ext uri="{BB962C8B-B14F-4D97-AF65-F5344CB8AC3E}">
        <p14:creationId xmlns:p14="http://schemas.microsoft.com/office/powerpoint/2010/main" val="34361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4230" y="1761093"/>
            <a:ext cx="7958331" cy="1077229"/>
          </a:xfrm>
        </p:spPr>
        <p:txBody>
          <a:bodyPr/>
          <a:lstStyle/>
          <a:p>
            <a:pPr algn="ctr"/>
            <a:r>
              <a:rPr lang="en-US" dirty="0" smtClean="0"/>
              <a:t>Let’s travel to a universe far, far away and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54229" y="3896839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/>
              <a:t>Look at our code(</a:t>
            </a:r>
            <a:r>
              <a:rPr lang="en-US" dirty="0" err="1" smtClean="0"/>
              <a:t>Jupyter</a:t>
            </a:r>
            <a:r>
              <a:rPr lang="en-US" dirty="0" smtClean="0"/>
              <a:t> Notebook)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376" y="4974068"/>
            <a:ext cx="3616036" cy="180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Takeaways:</a:t>
            </a:r>
          </a:p>
          <a:p>
            <a:pPr lvl="1"/>
            <a:r>
              <a:rPr lang="en-US" dirty="0" smtClean="0"/>
              <a:t>Solar panels installations are on an upward trend.</a:t>
            </a:r>
          </a:p>
          <a:p>
            <a:pPr lvl="1"/>
            <a:r>
              <a:rPr lang="en-US" dirty="0" smtClean="0"/>
              <a:t>The majority of installations take place in 8 key states.</a:t>
            </a:r>
          </a:p>
          <a:p>
            <a:pPr lvl="1"/>
            <a:r>
              <a:rPr lang="en-US" dirty="0" smtClean="0"/>
              <a:t>The greater the population, the more likely installations will take place.</a:t>
            </a:r>
          </a:p>
          <a:p>
            <a:pPr lvl="1"/>
            <a:r>
              <a:rPr lang="en-US" dirty="0" smtClean="0"/>
              <a:t>Those 45 years old and younger are more likely to install solar panels.</a:t>
            </a:r>
          </a:p>
          <a:p>
            <a:pPr lvl="1"/>
            <a:r>
              <a:rPr lang="en-US" dirty="0" smtClean="0"/>
              <a:t>Those with income between $40,000 and $120,000 have the most installations.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Next Steps</a:t>
            </a:r>
          </a:p>
          <a:p>
            <a:pPr lvl="1"/>
            <a:r>
              <a:rPr lang="en-US" dirty="0" smtClean="0"/>
              <a:t>Market Opportunity Analysis</a:t>
            </a:r>
          </a:p>
          <a:p>
            <a:pPr lvl="1"/>
            <a:r>
              <a:rPr lang="en-US" dirty="0" smtClean="0"/>
              <a:t>Understand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0673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35" y="746411"/>
            <a:ext cx="7958331" cy="1077229"/>
          </a:xfrm>
        </p:spPr>
        <p:txBody>
          <a:bodyPr/>
          <a:lstStyle/>
          <a:p>
            <a:pPr algn="ctr"/>
            <a:r>
              <a:rPr lang="en-US" dirty="0" smtClean="0"/>
              <a:t>Limitations of our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8626" y="1593282"/>
            <a:ext cx="7796540" cy="3997828"/>
          </a:xfrm>
        </p:spPr>
        <p:txBody>
          <a:bodyPr/>
          <a:lstStyle/>
          <a:p>
            <a:pPr algn="ctr"/>
            <a:r>
              <a:rPr lang="en-US" sz="2400" dirty="0" smtClean="0"/>
              <a:t>Incomplete data set (voluntary submissions).</a:t>
            </a:r>
          </a:p>
          <a:p>
            <a:pPr algn="ctr"/>
            <a:r>
              <a:rPr lang="en-US" sz="2400" dirty="0" smtClean="0"/>
              <a:t>Some states have less than 100 installs.  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216" y="5077393"/>
            <a:ext cx="1570127" cy="15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2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5746" y="2907313"/>
            <a:ext cx="7958331" cy="1077229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25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0789" y="2052116"/>
            <a:ext cx="7796540" cy="399782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Oil in 2052*</a:t>
            </a:r>
          </a:p>
          <a:p>
            <a:r>
              <a:rPr lang="en-US" sz="2400" dirty="0" smtClean="0"/>
              <a:t>Gas in 2060*</a:t>
            </a:r>
          </a:p>
          <a:p>
            <a:r>
              <a:rPr lang="en-US" sz="2400" dirty="0" smtClean="0"/>
              <a:t>Coal in 2088*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16835" y="808056"/>
            <a:ext cx="7958331" cy="1077229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/>
              <a:t>Based on our current world usage of fossil fuels, we will run out of</a:t>
            </a:r>
            <a:r>
              <a:rPr lang="mr-IN" sz="3600" dirty="0" smtClean="0"/>
              <a:t>…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811" y="2383640"/>
            <a:ext cx="5928497" cy="33347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91514" y="6357468"/>
            <a:ext cx="10008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i="1" dirty="0" smtClean="0"/>
              <a:t>*  https</a:t>
            </a:r>
            <a:r>
              <a:rPr lang="en-US" sz="1000" i="1" dirty="0"/>
              <a:t>://www.ecotricity.co.uk/our-green-energy/energy-independence/the-end-of-fossil-fuels</a:t>
            </a:r>
          </a:p>
        </p:txBody>
      </p:sp>
    </p:spTree>
    <p:extLst>
      <p:ext uri="{BB962C8B-B14F-4D97-AF65-F5344CB8AC3E}">
        <p14:creationId xmlns:p14="http://schemas.microsoft.com/office/powerpoint/2010/main" val="204975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45" y="1319754"/>
            <a:ext cx="6312311" cy="38031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0368" y="96578"/>
            <a:ext cx="7271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What’s the </a:t>
            </a:r>
            <a:r>
              <a:rPr lang="en-US" sz="4000" dirty="0" smtClean="0"/>
              <a:t>solution</a:t>
            </a:r>
            <a:r>
              <a:rPr lang="en-US" sz="3600" dirty="0" smtClean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0368" y="5445617"/>
            <a:ext cx="727126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300" i="1" dirty="0" smtClean="0"/>
              <a:t>Renewable Energy Sources </a:t>
            </a:r>
          </a:p>
          <a:p>
            <a:pPr algn="ctr"/>
            <a:r>
              <a:rPr lang="en-US" sz="3300" b="1" dirty="0" smtClean="0"/>
              <a:t>Solar Panels</a:t>
            </a:r>
          </a:p>
        </p:txBody>
      </p:sp>
    </p:spTree>
    <p:extLst>
      <p:ext uri="{BB962C8B-B14F-4D97-AF65-F5344CB8AC3E}">
        <p14:creationId xmlns:p14="http://schemas.microsoft.com/office/powerpoint/2010/main" val="6927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984" y="833326"/>
            <a:ext cx="10392032" cy="738621"/>
          </a:xfrm>
        </p:spPr>
        <p:txBody>
          <a:bodyPr/>
          <a:lstStyle/>
          <a:p>
            <a:pPr algn="ctr"/>
            <a:r>
              <a:rPr lang="en-US" dirty="0" smtClean="0"/>
              <a:t>What’s the overall trend?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303" y="1905339"/>
            <a:ext cx="6047394" cy="38420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876541" y="2215167"/>
            <a:ext cx="4597758" cy="3026534"/>
          </a:xfrm>
          <a:prstGeom prst="straightConnector1">
            <a:avLst/>
          </a:prstGeom>
          <a:ln w="571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22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35" y="808056"/>
            <a:ext cx="7958331" cy="1077229"/>
          </a:xfrm>
        </p:spPr>
        <p:txBody>
          <a:bodyPr/>
          <a:lstStyle/>
          <a:p>
            <a:pPr algn="ctr"/>
            <a:r>
              <a:rPr lang="en-US" dirty="0" smtClean="0"/>
              <a:t>Questions from our Preliminary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7730" y="1552732"/>
            <a:ext cx="7796540" cy="3997828"/>
          </a:xfrm>
        </p:spPr>
        <p:txBody>
          <a:bodyPr>
            <a:noAutofit/>
          </a:bodyPr>
          <a:lstStyle/>
          <a:p>
            <a:r>
              <a:rPr lang="en-US" sz="2800" dirty="0" smtClean="0"/>
              <a:t>Where are solar panels being installed?</a:t>
            </a:r>
          </a:p>
          <a:p>
            <a:r>
              <a:rPr lang="en-US" sz="2800" dirty="0" smtClean="0"/>
              <a:t>Who is the target market?</a:t>
            </a:r>
          </a:p>
          <a:p>
            <a:r>
              <a:rPr lang="en-US" sz="2800" dirty="0" smtClean="0"/>
              <a:t>Are there any correlations between installations and variables on the census data?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3505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0" y="1680110"/>
            <a:ext cx="7112000" cy="14097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645757"/>
            <a:ext cx="7061200" cy="24638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116835" y="766959"/>
            <a:ext cx="7958331" cy="1077229"/>
          </a:xfrm>
        </p:spPr>
        <p:txBody>
          <a:bodyPr/>
          <a:lstStyle/>
          <a:p>
            <a:pPr algn="ctr"/>
            <a:r>
              <a:rPr lang="en-US" dirty="0" smtClean="0"/>
              <a:t>Data Sources &amp; Tools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64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6835" y="202749"/>
            <a:ext cx="7958331" cy="1077229"/>
          </a:xfrm>
        </p:spPr>
        <p:txBody>
          <a:bodyPr/>
          <a:lstStyle/>
          <a:p>
            <a:pPr algn="ctr"/>
            <a:r>
              <a:rPr lang="en-US" dirty="0" smtClean="0"/>
              <a:t>Technical Workflow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76300996"/>
              </p:ext>
            </p:extLst>
          </p:nvPr>
        </p:nvGraphicFramePr>
        <p:xfrm>
          <a:off x="2718091" y="1110064"/>
          <a:ext cx="6789738" cy="54601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203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122" y="1239376"/>
            <a:ext cx="6561756" cy="523869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16835" y="427912"/>
            <a:ext cx="7958331" cy="1077229"/>
          </a:xfrm>
        </p:spPr>
        <p:txBody>
          <a:bodyPr/>
          <a:lstStyle/>
          <a:p>
            <a:pPr algn="ctr"/>
            <a:r>
              <a:rPr lang="en-US" dirty="0" smtClean="0"/>
              <a:t>Data Import - API &amp; CSV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30876" y="1239376"/>
            <a:ext cx="6390526" cy="4329217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57245" y="5640512"/>
            <a:ext cx="6464157" cy="837562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533</TotalTime>
  <Words>600</Words>
  <Application>Microsoft Macintosh PowerPoint</Application>
  <PresentationFormat>Widescreen</PresentationFormat>
  <Paragraphs>109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Mangal</vt:lpstr>
      <vt:lpstr>MS Shell Dlg 2</vt:lpstr>
      <vt:lpstr>Wingdings</vt:lpstr>
      <vt:lpstr>Wingdings 3</vt:lpstr>
      <vt:lpstr>Arial</vt:lpstr>
      <vt:lpstr>Madison</vt:lpstr>
      <vt:lpstr>Solar Panel Analysis</vt:lpstr>
      <vt:lpstr>PowerPoint Presentation</vt:lpstr>
      <vt:lpstr>Based on our current world usage of fossil fuels, we will run out of…</vt:lpstr>
      <vt:lpstr>PowerPoint Presentation</vt:lpstr>
      <vt:lpstr>What’s the overall trend?</vt:lpstr>
      <vt:lpstr>Questions from our Preliminary Analysis</vt:lpstr>
      <vt:lpstr>Data Sources &amp; Tools Used</vt:lpstr>
      <vt:lpstr>Technical Workflow</vt:lpstr>
      <vt:lpstr>Data Import - API &amp; CSV </vt:lpstr>
      <vt:lpstr>Merging the Data Imports</vt:lpstr>
      <vt:lpstr>So…</vt:lpstr>
      <vt:lpstr>Installations by State</vt:lpstr>
      <vt:lpstr>Heat Map - 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travel to a universe far, far away and…</vt:lpstr>
      <vt:lpstr>Results</vt:lpstr>
      <vt:lpstr>Limitations of our Analysis</vt:lpstr>
      <vt:lpstr>Questions?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Panel Analysis</dc:title>
  <dc:creator>Evan Schwartzman</dc:creator>
  <cp:lastModifiedBy>Michael Cavellero</cp:lastModifiedBy>
  <cp:revision>78</cp:revision>
  <dcterms:created xsi:type="dcterms:W3CDTF">2017-09-26T23:01:43Z</dcterms:created>
  <dcterms:modified xsi:type="dcterms:W3CDTF">2017-10-03T13:40:59Z</dcterms:modified>
</cp:coreProperties>
</file>